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D4FA0-9EED-49EA-BD00-D75C57C1ABC1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0B97C-FCFF-47CE-9957-0493328AC4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797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B97C-FCFF-47CE-9957-0493328AC46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44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B97C-FCFF-47CE-9957-0493328AC46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305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3D1-68CE-4F1D-A985-2FD98CDD1C80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BCDC83E-12BF-4DC3-8B21-D79C98A7C19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3D1-68CE-4F1D-A985-2FD98CDD1C80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83E-12BF-4DC3-8B21-D79C98A7C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3D1-68CE-4F1D-A985-2FD98CDD1C80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83E-12BF-4DC3-8B21-D79C98A7C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3D1-68CE-4F1D-A985-2FD98CDD1C80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83E-12BF-4DC3-8B21-D79C98A7C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3D1-68CE-4F1D-A985-2FD98CDD1C80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83E-12BF-4DC3-8B21-D79C98A7C19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3D1-68CE-4F1D-A985-2FD98CDD1C80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83E-12BF-4DC3-8B21-D79C98A7C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3D1-68CE-4F1D-A985-2FD98CDD1C80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83E-12BF-4DC3-8B21-D79C98A7C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3D1-68CE-4F1D-A985-2FD98CDD1C80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83E-12BF-4DC3-8B21-D79C98A7C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3D1-68CE-4F1D-A985-2FD98CDD1C80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83E-12BF-4DC3-8B21-D79C98A7C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3D1-68CE-4F1D-A985-2FD98CDD1C80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83E-12BF-4DC3-8B21-D79C98A7C1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53D1-68CE-4F1D-A985-2FD98CDD1C80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83E-12BF-4DC3-8B21-D79C98A7C19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18653D1-68CE-4F1D-A985-2FD98CDD1C80}" type="datetimeFigureOut">
              <a:rPr lang="ru-RU" smtClean="0"/>
              <a:t>05.07.2017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CDC83E-12BF-4DC3-8B21-D79C98A7C19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581128"/>
            <a:ext cx="6768752" cy="648072"/>
          </a:xfrm>
        </p:spPr>
        <p:txBody>
          <a:bodyPr>
            <a:normAutofit fontScale="77500" lnSpcReduction="20000"/>
          </a:bodyPr>
          <a:lstStyle/>
          <a:p>
            <a:r>
              <a:rPr lang="ru-RU" sz="1400" dirty="0" smtClean="0"/>
              <a:t>К Ведомственному плану </a:t>
            </a:r>
            <a:r>
              <a:rPr lang="ru-RU" sz="1400" dirty="0"/>
              <a:t>Федерального агентства по </a:t>
            </a:r>
            <a:r>
              <a:rPr lang="ru-RU" sz="1400" dirty="0" smtClean="0"/>
              <a:t>недропользованию по </a:t>
            </a:r>
            <a:r>
              <a:rPr lang="ru-RU" sz="1400" dirty="0"/>
              <a:t>реализации Концепции открытости федеральных органов исполнительной власти на 2017 год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4" y="3227033"/>
            <a:ext cx="6703599" cy="994055"/>
          </a:xfrm>
          <a:effectLst>
            <a:softEdge rad="317500"/>
          </a:effectLst>
        </p:spPr>
        <p:txBody>
          <a:bodyPr/>
          <a:lstStyle/>
          <a:p>
            <a:r>
              <a:rPr lang="ru-RU" dirty="0" smtClean="0"/>
              <a:t>Приложение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3284985"/>
            <a:ext cx="720080" cy="76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8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55356" y="980728"/>
            <a:ext cx="4380716" cy="936104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/>
              <a:t>Поддержание в актуальном состоянии общедоступной информации о деятельности Роснедр, подлежащей размещению в информационно-телекоммуникационной сети «Интернет» в соответствии с постановлением Правительства Российской Федерации от 24.11.2009 № 953.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9176" y="2344215"/>
            <a:ext cx="4379084" cy="1732857"/>
          </a:xfrm>
          <a:prstGeom prst="roundRect">
            <a:avLst>
              <a:gd name="adj" fmla="val 22884"/>
            </a:avLst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/>
              <a:t>Поддержание в актуальном состоянии общедоступной информации о деятельности Роснедр, подлежащей размещению в информационно-телекоммуникационной сети «Интернет» в форме открытых данных в соответствии с федеральным законодательством, актами Президента Российской Федерации, Правительства Российской Федерации, решениями Правительственной комиссии по координации деятельности открытого правительства, ведомственным планом Федерального агентства по недропользованию по реализации мероприятий в области открытых данных и планом-графиком размещения общедоступной информации.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5783" y="4653136"/>
            <a:ext cx="4379084" cy="648072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/>
          </a:p>
          <a:p>
            <a:pPr algn="ctr"/>
            <a:endParaRPr lang="ru-RU" sz="1200" b="1" dirty="0" smtClean="0"/>
          </a:p>
          <a:p>
            <a:pPr algn="ctr"/>
            <a:endParaRPr lang="ru-RU" sz="1200" b="1" dirty="0" smtClean="0"/>
          </a:p>
          <a:p>
            <a:pPr algn="ctr"/>
            <a:r>
              <a:rPr lang="ru-RU" sz="900" dirty="0" smtClean="0"/>
              <a:t>Модернизация </a:t>
            </a:r>
            <a:r>
              <a:rPr lang="ru-RU" sz="900" dirty="0"/>
              <a:t>раздела официального сайта Роснедр в сети «Интернет» «Открытое агентство»</a:t>
            </a:r>
          </a:p>
          <a:p>
            <a:pPr algn="ctr"/>
            <a:endParaRPr lang="ru-RU" sz="900" dirty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339752" y="260648"/>
            <a:ext cx="50170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Внутриведомственные организационные мероприятия</a:t>
            </a:r>
            <a:endParaRPr lang="ru-RU" sz="16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848260" y="1916832"/>
            <a:ext cx="2244020" cy="1404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4" idx="3"/>
          </p:cNvCxnSpPr>
          <p:nvPr/>
        </p:nvCxnSpPr>
        <p:spPr>
          <a:xfrm>
            <a:off x="4848260" y="3210644"/>
            <a:ext cx="2244020" cy="110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5" idx="3"/>
          </p:cNvCxnSpPr>
          <p:nvPr/>
        </p:nvCxnSpPr>
        <p:spPr>
          <a:xfrm flipV="1">
            <a:off x="4884867" y="3320988"/>
            <a:ext cx="2207413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6985072" y="2956430"/>
            <a:ext cx="743387" cy="72911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929" y="3093310"/>
            <a:ext cx="455355" cy="455355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5087180" y="2113383"/>
            <a:ext cx="914033" cy="2308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900001" rev="19680000"/>
              </a:camera>
              <a:lightRig rig="threePt" dir="t"/>
            </a:scene3d>
          </a:bodyPr>
          <a:lstStyle/>
          <a:p>
            <a:r>
              <a:rPr lang="ru-RU" sz="900" dirty="0" smtClean="0"/>
              <a:t>В течение года</a:t>
            </a:r>
            <a:endParaRPr lang="ru-RU" sz="900" dirty="0"/>
          </a:p>
        </p:txBody>
      </p:sp>
      <p:sp>
        <p:nvSpPr>
          <p:cNvPr id="33" name="TextBox 32"/>
          <p:cNvSpPr txBox="1"/>
          <p:nvPr/>
        </p:nvSpPr>
        <p:spPr>
          <a:xfrm>
            <a:off x="5032647" y="3055172"/>
            <a:ext cx="9140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В течение года</a:t>
            </a:r>
            <a:endParaRPr lang="ru-RU" sz="900" dirty="0"/>
          </a:p>
        </p:txBody>
      </p:sp>
      <p:sp>
        <p:nvSpPr>
          <p:cNvPr id="34" name="TextBox 33"/>
          <p:cNvSpPr txBox="1"/>
          <p:nvPr/>
        </p:nvSpPr>
        <p:spPr>
          <a:xfrm>
            <a:off x="5148064" y="4172241"/>
            <a:ext cx="683200" cy="2308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2100000"/>
              </a:camera>
              <a:lightRig rig="threePt" dir="t"/>
            </a:scene3d>
          </a:bodyPr>
          <a:lstStyle/>
          <a:p>
            <a:r>
              <a:rPr lang="ru-RU" sz="900" dirty="0" smtClean="0"/>
              <a:t>Май 2017 </a:t>
            </a:r>
            <a:endParaRPr lang="ru-RU" sz="900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812360" y="2135574"/>
            <a:ext cx="1165528" cy="2370825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Размещение на сайте актуальной общедоступной информации о деятельности Роснедр, в том числе в форме открытых данных  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107278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1484" y="835281"/>
            <a:ext cx="2664296" cy="5688632"/>
          </a:xfrm>
          <a:prstGeom prst="roundRect">
            <a:avLst/>
          </a:prstGeom>
          <a:ln>
            <a:prstDash val="sysDot"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000" b="1" dirty="0" smtClean="0"/>
              <a:t>Публичная декларация целей и задач Федерального агентства по недропользованию  </a:t>
            </a:r>
            <a:r>
              <a:rPr lang="ru-RU" sz="1000" dirty="0" smtClean="0"/>
              <a:t>(Публичная декларация) является составной частью плана деятельности Роснедр и представляет собой краткое описание ключевых целей и задач, которые Руководитель  Роснедр ставит перед собой на текущий календарный год, исходя из плана деятельности, с учетом возможных изменений стратегий и программ развития в регулируемой Роснедрами отрасли, а также индикаторов измерения достижения результатов данных задач и ответственных лиц среди руководства Роснедр. </a:t>
            </a:r>
          </a:p>
          <a:p>
            <a:pPr algn="just"/>
            <a:r>
              <a:rPr lang="ru-RU" sz="1000" dirty="0" smtClean="0"/>
              <a:t>Способствует: </a:t>
            </a:r>
          </a:p>
          <a:p>
            <a:pPr marL="171450" indent="-171450" algn="just">
              <a:buFontTx/>
              <a:buChar char="-"/>
            </a:pPr>
            <a:r>
              <a:rPr lang="ru-RU" sz="1000" dirty="0" smtClean="0"/>
              <a:t>Повышению информированности и понимания целей и результатов работы Роснедр среди </a:t>
            </a:r>
            <a:r>
              <a:rPr lang="ru-RU" sz="1000" dirty="0" err="1" smtClean="0"/>
              <a:t>референтных</a:t>
            </a:r>
            <a:r>
              <a:rPr lang="ru-RU" sz="1000" dirty="0" smtClean="0"/>
              <a:t> групп;</a:t>
            </a:r>
          </a:p>
          <a:p>
            <a:pPr marL="171450" indent="-171450" algn="just">
              <a:buFontTx/>
              <a:buChar char="-"/>
            </a:pPr>
            <a:r>
              <a:rPr lang="ru-RU" sz="1000" dirty="0" smtClean="0"/>
              <a:t>Повышению персональной ответственности руководства Роснедр перед обществом за качество работы;</a:t>
            </a:r>
          </a:p>
          <a:p>
            <a:pPr marL="171450" indent="-171450" algn="just">
              <a:buFontTx/>
              <a:buChar char="-"/>
            </a:pPr>
            <a:r>
              <a:rPr lang="ru-RU" sz="1000" dirty="0" smtClean="0"/>
              <a:t>Повышению подотчетности Роснедр обществу</a:t>
            </a:r>
            <a:r>
              <a:rPr lang="ru-RU" sz="1100" dirty="0" smtClean="0"/>
              <a:t>.</a:t>
            </a:r>
          </a:p>
        </p:txBody>
      </p:sp>
      <p:sp>
        <p:nvSpPr>
          <p:cNvPr id="5" name="Овал 4"/>
          <p:cNvSpPr/>
          <p:nvPr/>
        </p:nvSpPr>
        <p:spPr>
          <a:xfrm>
            <a:off x="6412046" y="1063651"/>
            <a:ext cx="762306" cy="73098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9" t="26611" r="78619" b="51521"/>
          <a:stretch/>
        </p:blipFill>
        <p:spPr>
          <a:xfrm>
            <a:off x="6569488" y="1134840"/>
            <a:ext cx="445793" cy="57538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3008408" y="1134840"/>
            <a:ext cx="8002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Апрель 2017</a:t>
            </a:r>
            <a:endParaRPr lang="ru-RU" sz="900" dirty="0"/>
          </a:p>
        </p:txBody>
      </p:sp>
      <p:cxnSp>
        <p:nvCxnSpPr>
          <p:cNvPr id="16" name="Прямая соединительная линия 15"/>
          <p:cNvCxnSpPr>
            <a:stCxn id="5" idx="2"/>
            <a:endCxn id="5" idx="2"/>
          </p:cNvCxnSpPr>
          <p:nvPr/>
        </p:nvCxnSpPr>
        <p:spPr>
          <a:xfrm>
            <a:off x="6412046" y="142914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059832" y="112474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6436555" y="2056332"/>
            <a:ext cx="743387" cy="72911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898" y="2200538"/>
            <a:ext cx="440700" cy="440700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3037262" y="2140823"/>
            <a:ext cx="6575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Май 2017</a:t>
            </a:r>
            <a:endParaRPr lang="ru-RU" sz="9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032670" y="3370850"/>
            <a:ext cx="5434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21" idx="2"/>
          </p:cNvCxnSpPr>
          <p:nvPr/>
        </p:nvCxnSpPr>
        <p:spPr>
          <a:xfrm>
            <a:off x="3037262" y="4221114"/>
            <a:ext cx="5464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3583668" y="3086273"/>
            <a:ext cx="608677" cy="56915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583668" y="3933082"/>
            <a:ext cx="603936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5" t="77176" r="77999" b="3348"/>
          <a:stretch/>
        </p:blipFill>
        <p:spPr>
          <a:xfrm>
            <a:off x="3697184" y="3165343"/>
            <a:ext cx="395230" cy="411012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E2E2E2"/>
              </a:clrFrom>
              <a:clrTo>
                <a:srgbClr val="E2E2E2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184" y="4028801"/>
            <a:ext cx="381644" cy="38462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3008408" y="3789040"/>
            <a:ext cx="6527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Июль 2017</a:t>
            </a:r>
            <a:endParaRPr lang="ru-RU" sz="800" dirty="0"/>
          </a:p>
        </p:txBody>
      </p:sp>
      <p:sp>
        <p:nvSpPr>
          <p:cNvPr id="35" name="Овал 34"/>
          <p:cNvSpPr/>
          <p:nvPr/>
        </p:nvSpPr>
        <p:spPr>
          <a:xfrm>
            <a:off x="6440334" y="2971778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898" y="3121000"/>
            <a:ext cx="455355" cy="455355"/>
          </a:xfrm>
          <a:prstGeom prst="rect">
            <a:avLst/>
          </a:prstGeom>
        </p:spPr>
      </p:pic>
      <p:cxnSp>
        <p:nvCxnSpPr>
          <p:cNvPr id="49" name="Прямая соединительная линия 48"/>
          <p:cNvCxnSpPr/>
          <p:nvPr/>
        </p:nvCxnSpPr>
        <p:spPr>
          <a:xfrm>
            <a:off x="3008408" y="5278563"/>
            <a:ext cx="5919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endCxn id="54" idx="2"/>
          </p:cNvCxnSpPr>
          <p:nvPr/>
        </p:nvCxnSpPr>
        <p:spPr>
          <a:xfrm>
            <a:off x="3015780" y="6021288"/>
            <a:ext cx="5723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Овал 52"/>
          <p:cNvSpPr/>
          <p:nvPr/>
        </p:nvSpPr>
        <p:spPr>
          <a:xfrm>
            <a:off x="3588090" y="5026895"/>
            <a:ext cx="608677" cy="56915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3588090" y="5736711"/>
            <a:ext cx="608677" cy="56915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5" t="77176" r="77999" b="3348"/>
          <a:stretch/>
        </p:blipFill>
        <p:spPr>
          <a:xfrm>
            <a:off x="3711915" y="5083101"/>
            <a:ext cx="395230" cy="411012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E2E2E2"/>
              </a:clrFrom>
              <a:clrTo>
                <a:srgbClr val="E2E2E2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814" y="5828974"/>
            <a:ext cx="381644" cy="384626"/>
          </a:xfrm>
          <a:prstGeom prst="rect">
            <a:avLst/>
          </a:prstGeom>
        </p:spPr>
      </p:pic>
      <p:sp>
        <p:nvSpPr>
          <p:cNvPr id="61" name="Овал 60"/>
          <p:cNvSpPr/>
          <p:nvPr/>
        </p:nvSpPr>
        <p:spPr>
          <a:xfrm>
            <a:off x="6440336" y="4924653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898" y="5083101"/>
            <a:ext cx="455355" cy="455355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2595822" y="235387"/>
            <a:ext cx="3522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Публичная декларация целей и задач </a:t>
            </a:r>
            <a:endParaRPr lang="ru-RU" sz="1600" dirty="0"/>
          </a:p>
        </p:txBody>
      </p:sp>
      <p:sp>
        <p:nvSpPr>
          <p:cNvPr id="95" name="TextBox 94"/>
          <p:cNvSpPr txBox="1"/>
          <p:nvPr/>
        </p:nvSpPr>
        <p:spPr>
          <a:xfrm>
            <a:off x="2986767" y="5538456"/>
            <a:ext cx="7954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Октябрь 2017 </a:t>
            </a:r>
            <a:endParaRPr lang="ru-RU" sz="800" dirty="0"/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>
            <a:off x="3021675" y="1399045"/>
            <a:ext cx="3374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>
            <a:endCxn id="37" idx="2"/>
          </p:cNvCxnSpPr>
          <p:nvPr/>
        </p:nvCxnSpPr>
        <p:spPr>
          <a:xfrm>
            <a:off x="3029468" y="2420888"/>
            <a:ext cx="3407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Скругленный прямоугольник 114"/>
          <p:cNvSpPr/>
          <p:nvPr/>
        </p:nvSpPr>
        <p:spPr>
          <a:xfrm>
            <a:off x="4251816" y="2925938"/>
            <a:ext cx="1616328" cy="798822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700" dirty="0" smtClean="0"/>
          </a:p>
          <a:p>
            <a:pPr algn="ctr"/>
            <a:r>
              <a:rPr lang="ru-RU" sz="700" dirty="0" smtClean="0"/>
              <a:t>Подготовка </a:t>
            </a:r>
            <a:r>
              <a:rPr lang="ru-RU" sz="700" dirty="0"/>
              <a:t>и рассмотрение отчета о реализации Публичной декларации за 6 месяцев 2017 года на заседании Общественного совета Роснедр</a:t>
            </a:r>
          </a:p>
          <a:p>
            <a:pPr algn="ctr"/>
            <a:endParaRPr lang="ru-RU" sz="700" dirty="0"/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4238252" y="3865901"/>
            <a:ext cx="1629892" cy="851813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750" dirty="0" smtClean="0"/>
          </a:p>
          <a:p>
            <a:pPr algn="ctr"/>
            <a:endParaRPr lang="ru-RU" sz="750" dirty="0"/>
          </a:p>
          <a:p>
            <a:pPr algn="ctr"/>
            <a:endParaRPr lang="ru-RU" sz="750" dirty="0" smtClean="0"/>
          </a:p>
          <a:p>
            <a:pPr algn="ctr"/>
            <a:endParaRPr lang="ru-RU" dirty="0"/>
          </a:p>
        </p:txBody>
      </p:sp>
      <p:sp>
        <p:nvSpPr>
          <p:cNvPr id="117" name="TextBox 116"/>
          <p:cNvSpPr txBox="1"/>
          <p:nvPr/>
        </p:nvSpPr>
        <p:spPr>
          <a:xfrm>
            <a:off x="4348997" y="3933082"/>
            <a:ext cx="1447139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dirty="0"/>
              <a:t>Направление отчета о реализации Публичной декларации за 6 месяцев 2017 года  в Экспертный совет при Правительстве РФ</a:t>
            </a:r>
          </a:p>
          <a:p>
            <a:endParaRPr lang="ru-RU" sz="700" dirty="0"/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4238252" y="4784655"/>
            <a:ext cx="1629892" cy="952056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750" dirty="0" smtClean="0"/>
          </a:p>
          <a:p>
            <a:pPr algn="ctr"/>
            <a:endParaRPr lang="ru-RU" sz="750" dirty="0"/>
          </a:p>
          <a:p>
            <a:pPr algn="ctr"/>
            <a:r>
              <a:rPr lang="ru-RU" sz="700" dirty="0" smtClean="0"/>
              <a:t>Подготовка </a:t>
            </a:r>
            <a:r>
              <a:rPr lang="ru-RU" sz="700" dirty="0"/>
              <a:t>и рассмотрение отчета о реализации Публичной декларации за </a:t>
            </a:r>
            <a:r>
              <a:rPr lang="ru-RU" sz="700" dirty="0" smtClean="0"/>
              <a:t>9 </a:t>
            </a:r>
            <a:r>
              <a:rPr lang="ru-RU" sz="700" dirty="0"/>
              <a:t>месяцев 2017 года на заседании Общественного совета Роснедр</a:t>
            </a:r>
          </a:p>
          <a:p>
            <a:pPr algn="ctr"/>
            <a:endParaRPr lang="ru-RU" dirty="0"/>
          </a:p>
        </p:txBody>
      </p:sp>
      <p:sp>
        <p:nvSpPr>
          <p:cNvPr id="126" name="Скругленный прямоугольник 125"/>
          <p:cNvSpPr/>
          <p:nvPr/>
        </p:nvSpPr>
        <p:spPr>
          <a:xfrm>
            <a:off x="4242864" y="5701693"/>
            <a:ext cx="1625280" cy="851813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750" dirty="0" smtClean="0"/>
          </a:p>
          <a:p>
            <a:pPr algn="ctr"/>
            <a:endParaRPr lang="ru-RU" sz="750" dirty="0"/>
          </a:p>
          <a:p>
            <a:pPr algn="ctr"/>
            <a:endParaRPr lang="ru-RU" sz="750" dirty="0" smtClean="0"/>
          </a:p>
          <a:p>
            <a:pPr algn="ctr"/>
            <a:endParaRPr lang="ru-RU" dirty="0"/>
          </a:p>
        </p:txBody>
      </p:sp>
      <p:sp>
        <p:nvSpPr>
          <p:cNvPr id="127" name="TextBox 126"/>
          <p:cNvSpPr txBox="1"/>
          <p:nvPr/>
        </p:nvSpPr>
        <p:spPr>
          <a:xfrm>
            <a:off x="4231145" y="5803337"/>
            <a:ext cx="156499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dirty="0"/>
              <a:t>Направление отчета о реализации Публичной декларации за 9 месяцев 2017 года  в Экспертный совет при Правительстве РФ</a:t>
            </a:r>
          </a:p>
          <a:p>
            <a:endParaRPr lang="ru-RU" dirty="0"/>
          </a:p>
        </p:txBody>
      </p:sp>
      <p:sp>
        <p:nvSpPr>
          <p:cNvPr id="128" name="Скругленный прямоугольник 127"/>
          <p:cNvSpPr/>
          <p:nvPr/>
        </p:nvSpPr>
        <p:spPr>
          <a:xfrm>
            <a:off x="7236762" y="1002543"/>
            <a:ext cx="1591262" cy="792088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700" dirty="0" smtClean="0"/>
          </a:p>
          <a:p>
            <a:r>
              <a:rPr lang="ru-RU" sz="700" dirty="0" smtClean="0"/>
              <a:t>Организация </a:t>
            </a:r>
            <a:r>
              <a:rPr lang="ru-RU" sz="700" dirty="0"/>
              <a:t>представления Публичной декларации</a:t>
            </a:r>
          </a:p>
          <a:p>
            <a:r>
              <a:rPr lang="ru-RU" sz="700" dirty="0"/>
              <a:t>Роснедр на 2017 год на итоговом заседании коллегии </a:t>
            </a:r>
          </a:p>
          <a:p>
            <a:pPr algn="ctr"/>
            <a:endParaRPr lang="ru-RU" sz="700" dirty="0"/>
          </a:p>
        </p:txBody>
      </p:sp>
      <p:sp>
        <p:nvSpPr>
          <p:cNvPr id="129" name="Скругленный прямоугольник 128"/>
          <p:cNvSpPr/>
          <p:nvPr/>
        </p:nvSpPr>
        <p:spPr>
          <a:xfrm>
            <a:off x="7289195" y="2024844"/>
            <a:ext cx="1591262" cy="792088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700" dirty="0" smtClean="0"/>
          </a:p>
          <a:p>
            <a:pPr algn="ctr"/>
            <a:r>
              <a:rPr lang="ru-RU" sz="700" dirty="0" smtClean="0"/>
              <a:t>Размещение </a:t>
            </a:r>
            <a:r>
              <a:rPr lang="ru-RU" sz="700" dirty="0"/>
              <a:t>Публичной декларации Роснедр на 2017 год на официальном сайте</a:t>
            </a:r>
          </a:p>
          <a:p>
            <a:pPr algn="ctr"/>
            <a:endParaRPr lang="ru-RU" sz="800" dirty="0"/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7236762" y="2929305"/>
            <a:ext cx="1591262" cy="792088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700" dirty="0" smtClean="0"/>
          </a:p>
          <a:p>
            <a:pPr algn="ctr"/>
            <a:r>
              <a:rPr lang="ru-RU" sz="700" dirty="0" smtClean="0"/>
              <a:t>Размещение </a:t>
            </a:r>
            <a:r>
              <a:rPr lang="ru-RU" sz="700" dirty="0"/>
              <a:t>отчета о реализации Публичной декларации за 6 месяцев 2017 года на официальном  сайте</a:t>
            </a:r>
          </a:p>
        </p:txBody>
      </p:sp>
      <p:sp>
        <p:nvSpPr>
          <p:cNvPr id="131" name="Скругленный прямоугольник 130"/>
          <p:cNvSpPr/>
          <p:nvPr/>
        </p:nvSpPr>
        <p:spPr>
          <a:xfrm>
            <a:off x="7289195" y="4867053"/>
            <a:ext cx="1591262" cy="792088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700" dirty="0" smtClean="0"/>
          </a:p>
          <a:p>
            <a:pPr algn="ctr"/>
            <a:r>
              <a:rPr lang="ru-RU" sz="700" dirty="0" smtClean="0"/>
              <a:t>Размещение </a:t>
            </a:r>
            <a:r>
              <a:rPr lang="ru-RU" sz="700" dirty="0"/>
              <a:t>отчета о реализации Публичной декларации за 6 месяцев 2017 года на официальном  сайте</a:t>
            </a:r>
          </a:p>
        </p:txBody>
      </p:sp>
      <p:cxnSp>
        <p:nvCxnSpPr>
          <p:cNvPr id="9" name="Прямая соединительная линия 8"/>
          <p:cNvCxnSpPr>
            <a:stCxn id="124" idx="3"/>
          </p:cNvCxnSpPr>
          <p:nvPr/>
        </p:nvCxnSpPr>
        <p:spPr>
          <a:xfrm>
            <a:off x="5868144" y="5260683"/>
            <a:ext cx="528315" cy="2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115" idx="3"/>
          </p:cNvCxnSpPr>
          <p:nvPr/>
        </p:nvCxnSpPr>
        <p:spPr>
          <a:xfrm>
            <a:off x="5868144" y="3325349"/>
            <a:ext cx="5283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38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3848" y="335668"/>
            <a:ext cx="2084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Общественный совет </a:t>
            </a:r>
            <a:endParaRPr lang="ru-RU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0723" y="980728"/>
            <a:ext cx="2933125" cy="1008112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Обеспечение деятельности Общественного совета при Федеральном агентстве по недропользованию</a:t>
            </a:r>
          </a:p>
        </p:txBody>
      </p:sp>
      <p:cxnSp>
        <p:nvCxnSpPr>
          <p:cNvPr id="7" name="Прямая соединительная линия 6"/>
          <p:cNvCxnSpPr>
            <a:stCxn id="5" idx="3"/>
          </p:cNvCxnSpPr>
          <p:nvPr/>
        </p:nvCxnSpPr>
        <p:spPr>
          <a:xfrm>
            <a:off x="3203848" y="1484784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6156176" y="1058214"/>
            <a:ext cx="2448272" cy="781571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Подготовка, созыв и проведение заседаний Общественного совета Роснедр </a:t>
            </a:r>
            <a:endParaRPr lang="ru-RU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1279277"/>
            <a:ext cx="8579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В течение года </a:t>
            </a:r>
            <a:endParaRPr lang="ru-RU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3325339" y="2996952"/>
            <a:ext cx="17732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Открытые данные</a:t>
            </a:r>
            <a:endParaRPr lang="ru-RU" sz="16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9133" y="4221089"/>
            <a:ext cx="2834715" cy="1008112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/>
          </a:p>
          <a:p>
            <a:pPr algn="ctr"/>
            <a:endParaRPr lang="ru-RU" sz="1200" b="1" dirty="0" smtClean="0"/>
          </a:p>
          <a:p>
            <a:pPr algn="ctr"/>
            <a:r>
              <a:rPr lang="ru-RU" sz="1000" dirty="0" smtClean="0"/>
              <a:t>Выявление </a:t>
            </a:r>
            <a:r>
              <a:rPr lang="ru-RU" sz="1000" dirty="0"/>
              <a:t>наиболее востребованных наборов открытых данных и выявление первоочередных наборов открытых данных для опубликования. </a:t>
            </a:r>
            <a:endParaRPr lang="ru-RU" dirty="0"/>
          </a:p>
          <a:p>
            <a:pPr algn="ctr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3087080" y="4758082"/>
            <a:ext cx="211072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5216163" y="4404172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330" y="4541990"/>
            <a:ext cx="455355" cy="455355"/>
          </a:xfrm>
          <a:prstGeom prst="rect">
            <a:avLst/>
          </a:prstGeom>
        </p:spPr>
      </p:pic>
      <p:sp>
        <p:nvSpPr>
          <p:cNvPr id="22" name="Овал 21"/>
          <p:cNvSpPr/>
          <p:nvPr/>
        </p:nvSpPr>
        <p:spPr>
          <a:xfrm>
            <a:off x="5229377" y="1102492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5" t="77176" r="77999" b="3348"/>
          <a:stretch/>
        </p:blipFill>
        <p:spPr>
          <a:xfrm>
            <a:off x="5403455" y="1243493"/>
            <a:ext cx="395230" cy="411012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6156176" y="4330420"/>
            <a:ext cx="2448272" cy="781571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/>
              <a:t>Публикация на официальном сайте Роснедр новых версий наборов открытых данных, с учетом результатов оценки востребованности и первоочередности.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35895" y="4434268"/>
            <a:ext cx="8579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В течение года 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303284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32656"/>
            <a:ext cx="7314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Публичная отчетность (итоговые годовые отчеты и заседания итоговой коллегии)</a:t>
            </a:r>
            <a:endParaRPr lang="ru-RU" sz="1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69586" y="1017206"/>
            <a:ext cx="2664296" cy="792088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</a:rPr>
              <a:t>Проведение итогового заседания Коллегии Федерального агентства по недропользованию</a:t>
            </a:r>
          </a:p>
        </p:txBody>
      </p:sp>
      <p:sp>
        <p:nvSpPr>
          <p:cNvPr id="4" name="Овал 3"/>
          <p:cNvSpPr/>
          <p:nvPr/>
        </p:nvSpPr>
        <p:spPr>
          <a:xfrm>
            <a:off x="449016" y="1084262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9" t="26611" r="78619" b="51521"/>
          <a:stretch/>
        </p:blipFill>
        <p:spPr>
          <a:xfrm>
            <a:off x="597815" y="1108346"/>
            <a:ext cx="445793" cy="57538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Овал 7"/>
          <p:cNvSpPr/>
          <p:nvPr/>
        </p:nvSpPr>
        <p:spPr>
          <a:xfrm>
            <a:off x="5372869" y="1054969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884" y="1185572"/>
            <a:ext cx="455355" cy="455355"/>
          </a:xfrm>
          <a:prstGeom prst="rect">
            <a:avLst/>
          </a:prstGeom>
        </p:spPr>
      </p:pic>
      <p:sp>
        <p:nvSpPr>
          <p:cNvPr id="11" name="Скругленный прямоугольник 10"/>
          <p:cNvSpPr/>
          <p:nvPr/>
        </p:nvSpPr>
        <p:spPr>
          <a:xfrm>
            <a:off x="6220462" y="953933"/>
            <a:ext cx="2383985" cy="918632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/>
            <a:r>
              <a:rPr lang="ru-RU" sz="900" dirty="0" smtClean="0"/>
              <a:t>Публикация </a:t>
            </a:r>
            <a:r>
              <a:rPr lang="ru-RU" sz="900" dirty="0"/>
              <a:t>на официальном сайте Роснедр </a:t>
            </a:r>
            <a:r>
              <a:rPr lang="ru-RU" sz="900" dirty="0" smtClean="0"/>
              <a:t>итогового доклада о результатах деятельности Роснедр за 2016 год.</a:t>
            </a:r>
            <a:endParaRPr lang="ru-RU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4059390" y="1000493"/>
            <a:ext cx="1457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В соответствии с планом проведения Коллегии </a:t>
            </a:r>
          </a:p>
        </p:txBody>
      </p:sp>
      <p:cxnSp>
        <p:nvCxnSpPr>
          <p:cNvPr id="16" name="Прямая соединительная линия 15"/>
          <p:cNvCxnSpPr>
            <a:stCxn id="3" idx="3"/>
          </p:cNvCxnSpPr>
          <p:nvPr/>
        </p:nvCxnSpPr>
        <p:spPr>
          <a:xfrm>
            <a:off x="3933882" y="1413250"/>
            <a:ext cx="14489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40130" y="2852936"/>
            <a:ext cx="31761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Работа с </a:t>
            </a:r>
            <a:r>
              <a:rPr lang="ru-RU" sz="1600" dirty="0" err="1" smtClean="0"/>
              <a:t>референтными</a:t>
            </a:r>
            <a:r>
              <a:rPr lang="ru-RU" sz="1600" dirty="0" smtClean="0"/>
              <a:t> группами</a:t>
            </a:r>
            <a:endParaRPr lang="ru-RU" sz="1600" dirty="0"/>
          </a:p>
        </p:txBody>
      </p:sp>
      <p:sp>
        <p:nvSpPr>
          <p:cNvPr id="20" name="Овал 19"/>
          <p:cNvSpPr/>
          <p:nvPr/>
        </p:nvSpPr>
        <p:spPr>
          <a:xfrm>
            <a:off x="449015" y="3876279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64" y="4028372"/>
            <a:ext cx="473160" cy="403634"/>
          </a:xfrm>
          <a:prstGeom prst="rect">
            <a:avLst/>
          </a:prstGeom>
        </p:spPr>
      </p:pic>
      <p:sp>
        <p:nvSpPr>
          <p:cNvPr id="22" name="Скругленный прямоугольник 21"/>
          <p:cNvSpPr/>
          <p:nvPr/>
        </p:nvSpPr>
        <p:spPr>
          <a:xfrm>
            <a:off x="1269586" y="3735234"/>
            <a:ext cx="2870366" cy="1061918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Определение порядка, каналов и инструментов взаимодействия с </a:t>
            </a:r>
            <a:r>
              <a:rPr lang="ru-RU" sz="900" dirty="0" err="1" smtClean="0">
                <a:solidFill>
                  <a:schemeClr val="tx1"/>
                </a:solidFill>
              </a:rPr>
              <a:t>референтными</a:t>
            </a:r>
            <a:r>
              <a:rPr lang="ru-RU" sz="900" dirty="0" smtClean="0">
                <a:solidFill>
                  <a:schemeClr val="tx1"/>
                </a:solidFill>
              </a:rPr>
              <a:t> группами , формирование и утверждение состава рабочих групп по взаимодействию с </a:t>
            </a:r>
            <a:r>
              <a:rPr lang="ru-RU" sz="900" dirty="0" err="1" smtClean="0">
                <a:solidFill>
                  <a:schemeClr val="tx1"/>
                </a:solidFill>
              </a:rPr>
              <a:t>референтными</a:t>
            </a:r>
            <a:r>
              <a:rPr lang="ru-RU" sz="900" dirty="0" smtClean="0">
                <a:solidFill>
                  <a:schemeClr val="tx1"/>
                </a:solidFill>
              </a:rPr>
              <a:t> группами (январь-март 2017)</a:t>
            </a:r>
            <a:endParaRPr lang="ru-RU" sz="900" dirty="0">
              <a:solidFill>
                <a:schemeClr val="tx1"/>
              </a:solidFill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4139952" y="4230186"/>
            <a:ext cx="127817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5382823" y="3845221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" t="52375" r="76840" b="26989"/>
          <a:stretch/>
        </p:blipFill>
        <p:spPr>
          <a:xfrm>
            <a:off x="5530847" y="3984044"/>
            <a:ext cx="447337" cy="430171"/>
          </a:xfrm>
          <a:prstGeom prst="rect">
            <a:avLst/>
          </a:prstGeom>
        </p:spPr>
      </p:pic>
      <p:sp>
        <p:nvSpPr>
          <p:cNvPr id="27" name="Скругленный прямоугольник 26"/>
          <p:cNvSpPr/>
          <p:nvPr/>
        </p:nvSpPr>
        <p:spPr>
          <a:xfrm>
            <a:off x="6220463" y="3808344"/>
            <a:ext cx="2383984" cy="781571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Взаимодействие с </a:t>
            </a:r>
            <a:r>
              <a:rPr lang="ru-RU" sz="1000" dirty="0" err="1" smtClean="0"/>
              <a:t>референтными</a:t>
            </a:r>
            <a:r>
              <a:rPr lang="ru-RU" sz="1000" dirty="0" smtClean="0"/>
              <a:t> группами</a:t>
            </a:r>
            <a:endParaRPr lang="ru-RU" sz="1000" dirty="0"/>
          </a:p>
        </p:txBody>
      </p:sp>
      <p:sp>
        <p:nvSpPr>
          <p:cNvPr id="30" name="TextBox 29"/>
          <p:cNvSpPr txBox="1"/>
          <p:nvPr/>
        </p:nvSpPr>
        <p:spPr>
          <a:xfrm>
            <a:off x="4271927" y="3969071"/>
            <a:ext cx="8579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В течение года 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902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440596"/>
            <a:ext cx="1990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Обращения граждан</a:t>
            </a:r>
            <a:endParaRPr lang="ru-RU" sz="1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23626" y="992939"/>
            <a:ext cx="1512168" cy="5112568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Обращения граждан </a:t>
            </a:r>
            <a:endParaRPr lang="ru-RU" sz="12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735794" y="1340768"/>
            <a:ext cx="23402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3" idx="3"/>
          </p:cNvCxnSpPr>
          <p:nvPr/>
        </p:nvCxnSpPr>
        <p:spPr>
          <a:xfrm>
            <a:off x="2735794" y="3549223"/>
            <a:ext cx="27956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735794" y="5589240"/>
            <a:ext cx="24842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5076056" y="961474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0" y="1113090"/>
            <a:ext cx="455355" cy="455355"/>
          </a:xfrm>
          <a:prstGeom prst="rect">
            <a:avLst/>
          </a:prstGeom>
        </p:spPr>
      </p:pic>
      <p:sp>
        <p:nvSpPr>
          <p:cNvPr id="13" name="Скругленный прямоугольник 12"/>
          <p:cNvSpPr/>
          <p:nvPr/>
        </p:nvSpPr>
        <p:spPr>
          <a:xfrm>
            <a:off x="5967147" y="728698"/>
            <a:ext cx="2542371" cy="1224137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/>
              <a:t>Размещение на официальном сайте Роснедр обзоров тематики обращений граждан и юридических лиц, а также обобщенной информации о результатах рассмотрения этих обращений и принятых мерах</a:t>
            </a:r>
          </a:p>
        </p:txBody>
      </p:sp>
      <p:sp>
        <p:nvSpPr>
          <p:cNvPr id="15" name="Овал 14"/>
          <p:cNvSpPr/>
          <p:nvPr/>
        </p:nvSpPr>
        <p:spPr>
          <a:xfrm>
            <a:off x="5076053" y="3140968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076052" y="5235330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962242" y="2889097"/>
            <a:ext cx="2547275" cy="1320251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/>
              <a:t>Формирование и публикация на официальном сайте Роснедр отчета о принятых организационных и административных мерах, направленных на улучшение качества работы с обращениями и запросами граждан и юридических лиц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67147" y="4929113"/>
            <a:ext cx="2547275" cy="1320251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/>
              <a:t>Обеспечение рассмотрения на заседаниях Общественного совета при Федеральном агентстве по недропользованию  письменных ответов на обращения граждан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36002" y="1084551"/>
            <a:ext cx="11277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Е</a:t>
            </a:r>
            <a:r>
              <a:rPr lang="ru-RU" sz="900" dirty="0" smtClean="0"/>
              <a:t>жеквартально</a:t>
            </a:r>
            <a:endParaRPr lang="ru-RU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3158903" y="3233734"/>
            <a:ext cx="8819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Декабрь 2017 </a:t>
            </a:r>
            <a:endParaRPr lang="ru-RU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3130048" y="5304461"/>
            <a:ext cx="9396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В течение года </a:t>
            </a:r>
            <a:endParaRPr lang="ru-RU" sz="900" dirty="0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538" y="3288806"/>
            <a:ext cx="455355" cy="455355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5" t="77176" r="77999" b="3348"/>
          <a:stretch/>
        </p:blipFill>
        <p:spPr>
          <a:xfrm>
            <a:off x="5265383" y="5329787"/>
            <a:ext cx="395230" cy="411012"/>
          </a:xfrm>
          <a:prstGeom prst="rect">
            <a:avLst/>
          </a:prstGeom>
        </p:spPr>
      </p:pic>
      <p:sp>
        <p:nvSpPr>
          <p:cNvPr id="30" name="Овал 29"/>
          <p:cNvSpPr/>
          <p:nvPr/>
        </p:nvSpPr>
        <p:spPr>
          <a:xfrm>
            <a:off x="323528" y="3195313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93" t="51932" r="1676" b="27947"/>
          <a:stretch/>
        </p:blipFill>
        <p:spPr>
          <a:xfrm>
            <a:off x="494156" y="3364758"/>
            <a:ext cx="402129" cy="36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25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4799" y="451411"/>
            <a:ext cx="3760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Организация работы с общественностью</a:t>
            </a:r>
            <a:endParaRPr lang="ru-RU" sz="1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31640" y="1030787"/>
            <a:ext cx="1394178" cy="1894155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/>
              <a:t>Работа с общественностью</a:t>
            </a:r>
            <a:endParaRPr lang="ru-RU" sz="900" dirty="0"/>
          </a:p>
        </p:txBody>
      </p:sp>
      <p:sp>
        <p:nvSpPr>
          <p:cNvPr id="4" name="Овал 3"/>
          <p:cNvSpPr/>
          <p:nvPr/>
        </p:nvSpPr>
        <p:spPr>
          <a:xfrm>
            <a:off x="461282" y="1623956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D1D2D4"/>
              </a:clrFrom>
              <a:clrTo>
                <a:srgbClr val="D1D2D4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65" t="55328" r="6842" b="29345"/>
          <a:stretch/>
        </p:blipFill>
        <p:spPr>
          <a:xfrm>
            <a:off x="607796" y="1742599"/>
            <a:ext cx="462882" cy="470533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2725818" y="1412776"/>
            <a:ext cx="21342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10" idx="2"/>
          </p:cNvCxnSpPr>
          <p:nvPr/>
        </p:nvCxnSpPr>
        <p:spPr>
          <a:xfrm>
            <a:off x="2725818" y="2420888"/>
            <a:ext cx="21046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830460" y="2066978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830459" y="1058866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E2E2E2"/>
              </a:clrFrom>
              <a:clrTo>
                <a:srgbClr val="E2E2E2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330" y="1220462"/>
            <a:ext cx="381644" cy="384626"/>
          </a:xfrm>
          <a:prstGeom prst="rect">
            <a:avLst/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5868144" y="1058866"/>
            <a:ext cx="2376264" cy="781571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/>
              <a:t>Р</a:t>
            </a:r>
            <a:r>
              <a:rPr lang="ru-RU" sz="800" dirty="0" smtClean="0"/>
              <a:t>ассылка </a:t>
            </a:r>
            <a:r>
              <a:rPr lang="ru-RU" sz="800" dirty="0"/>
              <a:t>уведомлений о событиях и приглашениях на мероприятия (пресс-релизов и пресс-анонсов)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68144" y="2066978"/>
            <a:ext cx="2376264" cy="857964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Информационное наполнение </a:t>
            </a:r>
            <a:r>
              <a:rPr lang="ru-RU" sz="700" dirty="0"/>
              <a:t>официального сайта и официальных страниц Роснедр в социальных сетях актуальной, достоверной информацией о деятельности Роснедр, о событиях и мероприятиях с участием Роснедр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360" y="2213132"/>
            <a:ext cx="455355" cy="45535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 rot="10800000" flipV="1">
            <a:off x="1331640" y="3356992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Организация независимой антикоррупционной экспертизы и общественного мониторинга </a:t>
            </a:r>
            <a:r>
              <a:rPr lang="ru-RU" sz="1600" dirty="0" err="1"/>
              <a:t>правоприменения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105819" y="1145284"/>
            <a:ext cx="9797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В течение года </a:t>
            </a:r>
            <a:endParaRPr lang="ru-RU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3105818" y="2128424"/>
            <a:ext cx="9797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В течение года </a:t>
            </a:r>
            <a:endParaRPr lang="ru-RU" sz="8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331640" y="4077072"/>
            <a:ext cx="2160240" cy="857964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50" dirty="0" smtClean="0"/>
              <a:t>Подборка информации </a:t>
            </a:r>
            <a:r>
              <a:rPr lang="ru-RU" sz="750" dirty="0"/>
              <a:t>о решениях судов о признании недействующими ненормативных правовых актов, действий (бездействия) Роснедр незаконными</a:t>
            </a:r>
          </a:p>
        </p:txBody>
      </p:sp>
      <p:sp>
        <p:nvSpPr>
          <p:cNvPr id="24" name="Овал 23"/>
          <p:cNvSpPr/>
          <p:nvPr/>
        </p:nvSpPr>
        <p:spPr>
          <a:xfrm>
            <a:off x="461281" y="4167000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42" t="9068" r="28787" b="70797"/>
          <a:stretch/>
        </p:blipFill>
        <p:spPr>
          <a:xfrm>
            <a:off x="562980" y="4301515"/>
            <a:ext cx="539989" cy="425639"/>
          </a:xfrm>
          <a:prstGeom prst="rect">
            <a:avLst/>
          </a:prstGeom>
        </p:spPr>
      </p:pic>
      <p:cxnSp>
        <p:nvCxnSpPr>
          <p:cNvPr id="29" name="Прямая соединительная линия 28"/>
          <p:cNvCxnSpPr/>
          <p:nvPr/>
        </p:nvCxnSpPr>
        <p:spPr>
          <a:xfrm>
            <a:off x="3476197" y="4506054"/>
            <a:ext cx="1391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4867313" y="4152144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094" y="4301515"/>
            <a:ext cx="455355" cy="455355"/>
          </a:xfrm>
          <a:prstGeom prst="rect">
            <a:avLst/>
          </a:prstGeom>
        </p:spPr>
      </p:pic>
      <p:sp>
        <p:nvSpPr>
          <p:cNvPr id="33" name="Скругленный прямоугольник 32"/>
          <p:cNvSpPr/>
          <p:nvPr/>
        </p:nvSpPr>
        <p:spPr>
          <a:xfrm>
            <a:off x="5868144" y="4100210"/>
            <a:ext cx="2376264" cy="857964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Размещение информации на официальном сайте </a:t>
            </a:r>
            <a:endParaRPr lang="ru-RU" sz="800" dirty="0"/>
          </a:p>
        </p:txBody>
      </p:sp>
      <p:sp>
        <p:nvSpPr>
          <p:cNvPr id="35" name="Овал 34"/>
          <p:cNvSpPr/>
          <p:nvPr/>
        </p:nvSpPr>
        <p:spPr>
          <a:xfrm>
            <a:off x="467543" y="5157191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86" t="39150" r="4831" b="37947"/>
          <a:stretch/>
        </p:blipFill>
        <p:spPr>
          <a:xfrm>
            <a:off x="578308" y="5274714"/>
            <a:ext cx="524661" cy="472772"/>
          </a:xfrm>
          <a:prstGeom prst="rect">
            <a:avLst/>
          </a:prstGeom>
        </p:spPr>
      </p:pic>
      <p:sp>
        <p:nvSpPr>
          <p:cNvPr id="37" name="Скругленный прямоугольник 36"/>
          <p:cNvSpPr/>
          <p:nvPr/>
        </p:nvSpPr>
        <p:spPr>
          <a:xfrm>
            <a:off x="1315957" y="5102083"/>
            <a:ext cx="2160240" cy="857964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/>
              <a:t>Представление оперативной и аналитической информации о результатах проведенной антикоррупционной экспертизы проектов НПА</a:t>
            </a:r>
          </a:p>
        </p:txBody>
      </p:sp>
      <p:cxnSp>
        <p:nvCxnSpPr>
          <p:cNvPr id="46" name="Прямая соединительная линия 45"/>
          <p:cNvCxnSpPr>
            <a:stCxn id="37" idx="3"/>
            <a:endCxn id="47" idx="2"/>
          </p:cNvCxnSpPr>
          <p:nvPr/>
        </p:nvCxnSpPr>
        <p:spPr>
          <a:xfrm>
            <a:off x="3476197" y="5531065"/>
            <a:ext cx="1391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867313" y="5177155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4" name="Рисунок 53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330" y="5303387"/>
            <a:ext cx="455355" cy="455355"/>
          </a:xfrm>
          <a:prstGeom prst="rect">
            <a:avLst/>
          </a:prstGeom>
        </p:spPr>
      </p:pic>
      <p:sp>
        <p:nvSpPr>
          <p:cNvPr id="55" name="Скругленный прямоугольник 54"/>
          <p:cNvSpPr/>
          <p:nvPr/>
        </p:nvSpPr>
        <p:spPr>
          <a:xfrm>
            <a:off x="5868144" y="5082117"/>
            <a:ext cx="2376264" cy="877930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00" dirty="0" smtClean="0"/>
              <a:t>Размещение информации </a:t>
            </a:r>
            <a:r>
              <a:rPr lang="ru-RU" sz="700" dirty="0"/>
              <a:t>на официальном сайте Роснедр в подразделе «Антикоррупционная экспертиза» с изложением позиции Роснедр по </a:t>
            </a:r>
            <a:r>
              <a:rPr lang="ru-RU" sz="700" dirty="0" err="1"/>
              <a:t>коррупциогенным</a:t>
            </a:r>
            <a:r>
              <a:rPr lang="ru-RU" sz="700" dirty="0"/>
              <a:t> факторам, выявленным в ходе экспертизы</a:t>
            </a:r>
            <a:r>
              <a:rPr lang="ru-RU" sz="750" dirty="0"/>
              <a:t>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97214" y="5274714"/>
            <a:ext cx="9797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/>
              <a:t>В течение года </a:t>
            </a:r>
            <a:endParaRPr lang="ru-RU" sz="800" dirty="0"/>
          </a:p>
        </p:txBody>
      </p:sp>
      <p:sp>
        <p:nvSpPr>
          <p:cNvPr id="57" name="TextBox 56"/>
          <p:cNvSpPr txBox="1"/>
          <p:nvPr/>
        </p:nvSpPr>
        <p:spPr>
          <a:xfrm>
            <a:off x="3656337" y="3977783"/>
            <a:ext cx="1021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" dirty="0" smtClean="0"/>
              <a:t>В течение года</a:t>
            </a:r>
          </a:p>
          <a:p>
            <a:pPr algn="ctr"/>
            <a:r>
              <a:rPr lang="ru-RU" sz="800" dirty="0" smtClean="0"/>
              <a:t>с квартальной</a:t>
            </a:r>
          </a:p>
          <a:p>
            <a:pPr algn="ctr"/>
            <a:r>
              <a:rPr lang="ru-RU" sz="800" dirty="0" smtClean="0"/>
              <a:t> актуализацией 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20211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31840" y="440596"/>
            <a:ext cx="2146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Инициативный проект</a:t>
            </a:r>
            <a:endParaRPr lang="ru-RU" sz="1600" dirty="0"/>
          </a:p>
        </p:txBody>
      </p:sp>
      <p:sp>
        <p:nvSpPr>
          <p:cNvPr id="4" name="Овал 3"/>
          <p:cNvSpPr/>
          <p:nvPr/>
        </p:nvSpPr>
        <p:spPr>
          <a:xfrm>
            <a:off x="921857" y="3151600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91" r="51025" b="82947"/>
          <a:stretch/>
        </p:blipFill>
        <p:spPr>
          <a:xfrm>
            <a:off x="1043129" y="3278262"/>
            <a:ext cx="529492" cy="514800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737662" y="1124744"/>
            <a:ext cx="1394178" cy="4968552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/>
              <a:t>Создание официальной страницы </a:t>
            </a:r>
            <a:r>
              <a:rPr lang="ru-RU" sz="1000" dirty="0" smtClean="0"/>
              <a:t>Роснедр </a:t>
            </a:r>
            <a:r>
              <a:rPr lang="ru-RU" sz="1000" dirty="0"/>
              <a:t>в социальных </a:t>
            </a:r>
            <a:r>
              <a:rPr lang="ru-RU" sz="1000" dirty="0" smtClean="0"/>
              <a:t>сетях</a:t>
            </a:r>
          </a:p>
          <a:p>
            <a:pPr algn="ctr"/>
            <a:endParaRPr lang="ru-RU" sz="1000" dirty="0"/>
          </a:p>
          <a:p>
            <a:pPr algn="ctr"/>
            <a:r>
              <a:rPr lang="ru-RU" sz="1000" dirty="0" smtClean="0"/>
              <a:t> (август 2017)</a:t>
            </a:r>
            <a:endParaRPr lang="ru-RU" sz="10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085469" y="1798014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808075" y="1444104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D1D2D4"/>
              </a:clrFrom>
              <a:clrTo>
                <a:srgbClr val="D1D2D4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17" t="76422" r="29046" b="5884"/>
          <a:stretch/>
        </p:blipFill>
        <p:spPr>
          <a:xfrm>
            <a:off x="4957781" y="1565528"/>
            <a:ext cx="455145" cy="464969"/>
          </a:xfrm>
          <a:prstGeom prst="rect">
            <a:avLst/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5662412" y="1369032"/>
            <a:ext cx="2726012" cy="857964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/>
              <a:t>Построение диалога с </a:t>
            </a:r>
            <a:r>
              <a:rPr lang="ru-RU" sz="800" dirty="0" smtClean="0"/>
              <a:t>общественностью</a:t>
            </a:r>
            <a:endParaRPr lang="ru-RU" sz="800" dirty="0"/>
          </a:p>
        </p:txBody>
      </p:sp>
      <p:cxnSp>
        <p:nvCxnSpPr>
          <p:cNvPr id="17" name="Прямая соединительная линия 16"/>
          <p:cNvCxnSpPr>
            <a:endCxn id="18" idx="2"/>
          </p:cNvCxnSpPr>
          <p:nvPr/>
        </p:nvCxnSpPr>
        <p:spPr>
          <a:xfrm>
            <a:off x="3085469" y="2849484"/>
            <a:ext cx="1728192" cy="3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4813661" y="2499026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88" t="68784" r="6512" b="2804"/>
          <a:stretch/>
        </p:blipFill>
        <p:spPr>
          <a:xfrm>
            <a:off x="4925338" y="2682495"/>
            <a:ext cx="573539" cy="407374"/>
          </a:xfrm>
          <a:prstGeom prst="rect">
            <a:avLst/>
          </a:prstGeom>
        </p:spPr>
      </p:pic>
      <p:sp>
        <p:nvSpPr>
          <p:cNvPr id="20" name="Скругленный прямоугольник 19"/>
          <p:cNvSpPr/>
          <p:nvPr/>
        </p:nvSpPr>
        <p:spPr>
          <a:xfrm>
            <a:off x="5668966" y="2423954"/>
            <a:ext cx="2719458" cy="857964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/>
              <a:t>Привлечение внимания молодежи к геологической отрасли</a:t>
            </a:r>
          </a:p>
        </p:txBody>
      </p:sp>
      <p:sp>
        <p:nvSpPr>
          <p:cNvPr id="21" name="Овал 20"/>
          <p:cNvSpPr/>
          <p:nvPr/>
        </p:nvSpPr>
        <p:spPr>
          <a:xfrm>
            <a:off x="4789139" y="3651154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095276" y="4005064"/>
            <a:ext cx="168182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Рисунок 2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2" y="3788814"/>
            <a:ext cx="432498" cy="432498"/>
          </a:xfrm>
          <a:prstGeom prst="rect">
            <a:avLst/>
          </a:prstGeom>
        </p:spPr>
      </p:pic>
      <p:sp>
        <p:nvSpPr>
          <p:cNvPr id="31" name="Скругленный прямоугольник 30"/>
          <p:cNvSpPr/>
          <p:nvPr/>
        </p:nvSpPr>
        <p:spPr>
          <a:xfrm>
            <a:off x="5662412" y="3609020"/>
            <a:ext cx="2726012" cy="857964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/>
              <a:t>Обмен опытом работников отрасли со школьниками и </a:t>
            </a:r>
            <a:r>
              <a:rPr lang="ru-RU" sz="800" dirty="0" smtClean="0"/>
              <a:t>студентами</a:t>
            </a:r>
            <a:endParaRPr lang="ru-RU" sz="80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085469" y="5301208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4840413" y="4947298"/>
            <a:ext cx="743387" cy="70781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668966" y="4872224"/>
            <a:ext cx="2719458" cy="857964"/>
          </a:xfrm>
          <a:prstGeom prst="round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/>
              <a:t>Информирование заинтересованного круга лиц о значимых событиях и мероприятиях, в которых принимают участие </a:t>
            </a:r>
            <a:r>
              <a:rPr lang="ru-RU" sz="800" dirty="0" smtClean="0"/>
              <a:t>Роснедра, его </a:t>
            </a:r>
            <a:r>
              <a:rPr lang="ru-RU" sz="800" dirty="0"/>
              <a:t>территориальные органы и подведомственные организации. 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D1D2D4"/>
              </a:clrFrom>
              <a:clrTo>
                <a:srgbClr val="D1D2D4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65" t="55328" r="6842" b="29345"/>
          <a:stretch/>
        </p:blipFill>
        <p:spPr>
          <a:xfrm>
            <a:off x="4980665" y="5065940"/>
            <a:ext cx="462882" cy="47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08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642</TotalTime>
  <Words>798</Words>
  <Application>Microsoft Office PowerPoint</Application>
  <PresentationFormat>Экран (4:3)</PresentationFormat>
  <Paragraphs>96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Приложение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Минькова Оксана Владимировна</dc:creator>
  <cp:lastModifiedBy>Минькова Оксана Владимировна</cp:lastModifiedBy>
  <cp:revision>46</cp:revision>
  <dcterms:created xsi:type="dcterms:W3CDTF">2017-07-04T10:40:01Z</dcterms:created>
  <dcterms:modified xsi:type="dcterms:W3CDTF">2017-07-05T14:44:37Z</dcterms:modified>
</cp:coreProperties>
</file>