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948" y="120"/>
      </p:cViewPr>
      <p:guideLst>
        <p:guide orient="horz" pos="4042"/>
        <p:guide pos="272"/>
        <p:guide pos="2880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EBFA-40CF-43E3-A8CF-7F084CDB50C6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8594F-3EF9-41A6-B22A-7FB409730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61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1550-0C51-45DC-BCC8-C2A3CDC7ACD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180D-EDD7-439C-8422-4C40202D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370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1291-9993-433D-A026-56471601AA9B}" type="datetime1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3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CF0A-C2F6-4C14-A275-E686914BE408}" type="datetime1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7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145-5BF0-40EB-A84C-6CDCE82C2B4D}" type="datetime1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79CE-5271-474D-8701-F41EB9006803}" type="datetime1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5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7744-A766-44C5-AE5D-2770375A3949}" type="datetime1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0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BA49-E7B3-4FA6-B55C-BE304E568282}" type="datetime1">
              <a:rPr lang="ru-RU" smtClean="0"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5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37-B763-4D81-8635-989E3A800EE8}" type="datetime1">
              <a:rPr lang="ru-RU" smtClean="0"/>
              <a:t>20.06.2016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BE38-BC53-4A3D-B1BB-8DB45666BF01}" type="datetime1">
              <a:rPr lang="ru-RU" smtClean="0"/>
              <a:t>20.06.2016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4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D4CA-E052-4885-8882-AEA9CC2EB63E}" type="datetime1">
              <a:rPr lang="ru-RU" smtClean="0"/>
              <a:t>20.06.2016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6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42B-EFF6-4333-933F-24A2B6244B51}" type="datetime1">
              <a:rPr lang="ru-RU" smtClean="0"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575E-777D-4519-B8E3-B5C11BE7125A}" type="datetime1">
              <a:rPr lang="ru-RU" smtClean="0"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0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96EF-F4E8-4B17-A532-0DE8CC0B378A}" type="datetime1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2320-AE15-49D4-9DFC-E23A18C22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6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" y="0"/>
            <a:ext cx="9142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13" y="797053"/>
            <a:ext cx="3771900" cy="2157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ИНИЦИАТИВНЫЕ ПРОЕКТЫ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3693"/>
              </p:ext>
            </p:extLst>
          </p:nvPr>
        </p:nvGraphicFramePr>
        <p:xfrm>
          <a:off x="431800" y="2857055"/>
          <a:ext cx="8712200" cy="355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</a:rPr>
                        <a:t>Наименование инициативы: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Создание обновленной версии официального сайта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</a:rPr>
                        <a:t>Описание сути инициативы: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Создание версии сайта с простым и ясным наполнением, где преобладающими инструментами станут визуализация документов, </a:t>
                      </a:r>
                      <a:r>
                        <a:rPr lang="ru-RU" sz="1100" b="1" dirty="0" err="1">
                          <a:effectLst/>
                        </a:rPr>
                        <a:t>инфографика</a:t>
                      </a:r>
                      <a:r>
                        <a:rPr lang="ru-RU" sz="1100" b="1" dirty="0">
                          <a:effectLst/>
                        </a:rPr>
                        <a:t> и пр.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</a:rPr>
                        <a:t>Каким образом инициатива способствует повышению открытости: </a:t>
                      </a:r>
                      <a:br>
                        <a:rPr lang="ru-RU" sz="1100" b="0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Инициатива направлена на улучшение имиджа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, когда в полной форме, понятным способом разъясняется вся необходимая информация; происходит быстрый поиск необходимого документа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или информации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effectLst/>
                        </a:rPr>
                        <a:t>Ключевые этапы на 2016 год: 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effectLst/>
                        </a:rPr>
                        <a:t>Формулировка концепции сайта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effectLst/>
                        </a:rPr>
                        <a:t>Определение дизайн-проекта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effectLst/>
                        </a:rPr>
                        <a:t>Выбор веб-студии по разработке интернет сайта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effectLst/>
                        </a:rPr>
                        <a:t>Подготовка пробной версии обновленного сайта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effectLst/>
                        </a:rPr>
                        <a:t>Запуск работы новой версии сайта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189819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93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ВНУТРИВЕДОМСТВЕННЫЕ ОРГАНИЗАЦИОННЫЕ МЕРОПРИЯТИЯ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54954"/>
              </p:ext>
            </p:extLst>
          </p:nvPr>
        </p:nvGraphicFramePr>
        <p:xfrm>
          <a:off x="431801" y="1403849"/>
          <a:ext cx="8712200" cy="4986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449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5619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Поддержание в актуальном состоянии Правил раскрытия общедоступной информации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, а также основания отказа в предоставлении такой информации (с учетом требования Федерального закона от 09.02.2009 № 8-ФЗ «Об обеспечении доступа к информации о деятельности государственных органов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и органов местного самоуправления)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20.12.2016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5619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Доработка страницы по вопросам деятельности Открытого правительства на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редактирование разделов официального сайта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, обеспечивающих открытость деятельности,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в соответствии с постановлением Правительства Российской Федерации от 24 ноября 2009 года № 953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25.12.2016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по мере внесения изменений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  <a:tr h="44919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Реализация функционала, позволяющего оценивать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эффективность пребывания и работу граждан с сайтом, включая показатели: посещаемость, время пребывания, популярность отдельных разделов сайта, глубину просмотра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31 мая 2016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24292"/>
                  </a:ext>
                </a:extLst>
              </a:tr>
              <a:tr h="90017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Поддержание в актуальном состоянии общедоступной информации о деятельности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, подлежащей размещению в информационно-телекоммуникационной сети «Интернет» в форме открытых данных в соответствии с федеральным законодательством, актами Президента Российской Федерации, Правительства Российской Федерации, решениями Правительственной комиссии по координации деятельности открытого правительства, приказом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от 28.01.2016 № 71 «О реализации мероприятий Федерального агентства по недропользованию в области открытых данных»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и другими документами по этим вопросам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31.12.2016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98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Поддержание в актуальном состоянии материалов раздела «Нормативно-правовые акты в сфере противодействия коррупции»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31.12.2016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499035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190258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5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4000" y="797053"/>
            <a:ext cx="2880000" cy="2156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62" y="3745790"/>
            <a:ext cx="3012954" cy="21579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9551" y="1522105"/>
            <a:ext cx="6684298" cy="44473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3000"/>
              </a:spcBef>
            </a:pPr>
            <a:r>
              <a:rPr lang="ru-RU" sz="1200" b="1" dirty="0">
                <a:ea typeface="Times New Roman" panose="02020603050405020304" pitchFamily="18" charset="0"/>
              </a:rPr>
              <a:t>ПУБЛИЧНАЯ ДЕКЛАРАЦИЯ ЦЕЛЕЙ И ЗАДАЧ </a:t>
            </a:r>
          </a:p>
          <a:p>
            <a:pPr>
              <a:spcBef>
                <a:spcPts val="3000"/>
              </a:spcBef>
            </a:pPr>
            <a:r>
              <a:rPr lang="ru-RU" sz="1200" b="1" dirty="0">
                <a:ea typeface="Times New Roman" panose="02020603050405020304" pitchFamily="18" charset="0"/>
              </a:rPr>
              <a:t>ОБЩЕСТВЕННЫЙ СОВЕТ</a:t>
            </a:r>
          </a:p>
          <a:p>
            <a:pPr>
              <a:spcBef>
                <a:spcPts val="3000"/>
              </a:spcBef>
            </a:pPr>
            <a:r>
              <a:rPr lang="ru-RU" sz="1200" b="1" dirty="0">
                <a:ea typeface="Times New Roman" panose="02020603050405020304" pitchFamily="18" charset="0"/>
              </a:rPr>
              <a:t>ОТКРЫТЫЕ ДАННЫЕ</a:t>
            </a:r>
          </a:p>
          <a:p>
            <a:pPr>
              <a:spcBef>
                <a:spcPts val="3000"/>
              </a:spcBef>
            </a:pPr>
            <a:r>
              <a:rPr lang="ru-RU" sz="1200" b="1" dirty="0"/>
              <a:t>ПУБЛИЧНАЯ ОТЧЕТНОСТЬ (ИТОГОВЫЕ ГОДОВЫЕ ОТЧЕТЫ И ЗАСЕДАНИЯ ИТОГОВОЙ КОЛЛЕГИИ)</a:t>
            </a:r>
            <a:endParaRPr lang="ru-RU" sz="1200" b="1" dirty="0">
              <a:ea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ru-RU" sz="1200" b="1" dirty="0"/>
              <a:t>РАБОТА С РЕФЕРЕНТНЫМИ ГРУППАМИ</a:t>
            </a:r>
          </a:p>
          <a:p>
            <a:pPr>
              <a:spcBef>
                <a:spcPts val="3000"/>
              </a:spcBef>
            </a:pPr>
            <a:r>
              <a:rPr lang="ru-RU" sz="1200" b="1" dirty="0"/>
              <a:t>ОБРАЩЕНИЯ ГРАЖДАН</a:t>
            </a:r>
            <a:endParaRPr lang="ru-RU" sz="1200" b="1" dirty="0">
              <a:ea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ru-RU" sz="1200" b="1" dirty="0"/>
              <a:t>ОРГАНИЗАЦИЯ РАБОТЫ С ОБЩЕСТВЕННОСТЬЮ</a:t>
            </a:r>
            <a:endParaRPr lang="ru-RU" sz="1200" b="1" dirty="0">
              <a:ea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ru-RU" sz="1200" b="1" dirty="0"/>
              <a:t>ОРГАНИЗАЦИЯ НЕЗАВИСИМОЙ АНТИКОРРУПЦИОННОЙ ЭКСПЕРТИЗЫ </a:t>
            </a:r>
            <a:br>
              <a:rPr lang="en-US" sz="1200" b="1" dirty="0"/>
            </a:br>
            <a:r>
              <a:rPr lang="ru-RU" sz="1200" b="1" dirty="0"/>
              <a:t>И ОБЩЕСТВЕННОГО МОНИТОРИНГА ПРАВОПРИМЕНЕНИЯ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КЛЮЧЕВЫЕ МЕХАНИЗМЫ ОТКРЫТОСТИ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0393" y="186694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4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ПУБЛИЧНАЯ ДЕКЛАРАЦИЯ ЦЕЛЕЙ И ЗАДАЧ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54385"/>
              </p:ext>
            </p:extLst>
          </p:nvPr>
        </p:nvGraphicFramePr>
        <p:xfrm>
          <a:off x="431801" y="2916162"/>
          <a:ext cx="8712200" cy="3500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Подготовка проекта Публичной декларации на 2016 год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31.03.2016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Проведение обсуждения проекта Публичной декларации с Общественным советом при </a:t>
                      </a:r>
                      <a:r>
                        <a:rPr lang="ru-RU" sz="1100" b="1" dirty="0" err="1">
                          <a:effectLst/>
                        </a:rPr>
                        <a:t>Роснедрах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01.04.2016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Публичное представление Публичной декларации на итоговой коллегии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29.04.2016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24292"/>
                  </a:ext>
                </a:extLst>
              </a:tr>
              <a:tr h="51758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слайдов Публичной декларации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в формате, понятном для широкого круга заинтересованных лиц, а также доведение их до сведений своих </a:t>
                      </a:r>
                      <a:r>
                        <a:rPr lang="ru-RU" sz="1100" b="1" dirty="0" err="1">
                          <a:effectLst/>
                        </a:rPr>
                        <a:t>референтных</a:t>
                      </a:r>
                      <a:r>
                        <a:rPr lang="ru-RU" sz="1100" b="1" dirty="0">
                          <a:effectLst/>
                        </a:rPr>
                        <a:t> групп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15.04.2016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9894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Отчет о ходе реализации Публичной декларации за 6 месяцев 2016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10.07.2016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99960"/>
                  </a:ext>
                </a:extLst>
              </a:tr>
              <a:tr h="54532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Отчет о ходе реализации Публичной декларации за 9 месяцев 2016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10.10.2016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02959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9" y="821519"/>
            <a:ext cx="2968861" cy="22266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189819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5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ОБЩЕСТВЕННЫЙ СОВЕТ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36747"/>
              </p:ext>
            </p:extLst>
          </p:nvPr>
        </p:nvGraphicFramePr>
        <p:xfrm>
          <a:off x="431800" y="872371"/>
          <a:ext cx="8712200" cy="1782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Утверждение Плана работы Общественного совета при </a:t>
                      </a:r>
                      <a:r>
                        <a:rPr lang="ru-RU" sz="1100" b="1" dirty="0" err="1">
                          <a:effectLst/>
                        </a:rPr>
                        <a:t>Роснедрах</a:t>
                      </a:r>
                      <a:r>
                        <a:rPr lang="ru-RU" sz="1100" b="1" dirty="0">
                          <a:effectLst/>
                        </a:rPr>
                        <a:t> на 2016 год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15.02.2016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Организация работы по рассмотрению Общественным советом при </a:t>
                      </a:r>
                      <a:r>
                        <a:rPr lang="ru-RU" sz="1100" b="1" dirty="0" err="1">
                          <a:effectLst/>
                        </a:rPr>
                        <a:t>Роснедрах</a:t>
                      </a:r>
                      <a:r>
                        <a:rPr lang="ru-RU" sz="1100" b="1" dirty="0">
                          <a:effectLst/>
                        </a:rPr>
                        <a:t> разрабатываемых Федеральным агентством по недропользованию проектов общественно-значимых нормативных правовых актов в соответствии с постановлениями Правительства Российской Федерации от 07.09.2012 № 877, от 30.03.2013 № 286, от 30.04.2013 № 382 и другими нормативными актами 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31800" y="3205627"/>
            <a:ext cx="871220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ОТКРЫТЫЕ ДАННЫЕ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1800" y="3544181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51388"/>
              </p:ext>
            </p:extLst>
          </p:nvPr>
        </p:nvGraphicFramePr>
        <p:xfrm>
          <a:off x="431800" y="3619500"/>
          <a:ext cx="8712200" cy="3184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Актуализация плана Федерального агентства по недропользованию по реализации мероприятий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в области открытых данных, утвержденного  приказом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от 28.01.2016 № 71 «О реализации мероприятий Федерального агентства по недропользованию в области открытых данных» и назначение ответственных в управлениях  за размещение открытых данных на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в сети «Интернет»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01.12.2016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и поддержание в актуальном состоянии информации в форме открытых данных по мере представления сведений ответственными исполнителями Управлений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Организация хранения на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прошлых версий наборов открытых данных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524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Корректировка Ведомственного плана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по реализации Концепции открытости федеральных органов государственной власти на 2016 год и графика раскрытия приоритетных социально-значимых наборов открытых данных 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9731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200618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28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800" y="458499"/>
            <a:ext cx="871220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ПУБЛИЧНАЯ ОТЧЕТНОСТЬ (ИТОГОВЫЕ ГОДОВЫЕ ОТЧЕТЫ И ЗАСЕДАНИЯ ИТОГОВОЙ КОЛЛЕГИИ)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80975"/>
              </p:ext>
            </p:extLst>
          </p:nvPr>
        </p:nvGraphicFramePr>
        <p:xfrm>
          <a:off x="431800" y="1248635"/>
          <a:ext cx="8712200" cy="516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Подготовка проекта итогового годового доклада (отчета) о результатах деятельности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в 2015 году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Планом проведения итоговой коллегии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Представление итогового годового доклада (отчета) о результатах деятельности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в 2015 году в Общественный совет при </a:t>
                      </a:r>
                      <a:r>
                        <a:rPr lang="ru-RU" sz="1100" b="1" dirty="0" err="1">
                          <a:effectLst/>
                        </a:rPr>
                        <a:t>Роснедрах</a:t>
                      </a:r>
                      <a:r>
                        <a:rPr lang="ru-RU" sz="1100" b="1" dirty="0">
                          <a:effectLst/>
                        </a:rPr>
                        <a:t> и получение заключения о нем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утвержденным Планом проведения итоговой коллегии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Рассылка итогового годового доклада (отчета) о результатах деятельности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в 2015 году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для ознакомления заинтересованным лицам в рамках подготовки итоговой коллегии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утвержденным Планом проведения итоговой коллегии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21051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Публикация итогового годового доклада (отчета) о результатах деятельности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в 2015 году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и результатов обсуждения его с Общественным советом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утвержденным Планом проведения итоговой коллегии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35706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Проведение заседания итоговой коллегии в формате, указанном в Методических указаниях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по проведению итоговых коллегий ФОИВ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утвержденным Планом проведения итоговой коллегии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1176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206137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7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06" y="2319272"/>
            <a:ext cx="2520000" cy="18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РАБОТА С РЕФЕРЕНТНЫМИ ГРУППАМИ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11732"/>
              </p:ext>
            </p:extLst>
          </p:nvPr>
        </p:nvGraphicFramePr>
        <p:xfrm>
          <a:off x="431800" y="1193048"/>
          <a:ext cx="8712200" cy="1139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Организация и проведение опроса по оценке </a:t>
                      </a:r>
                      <a:r>
                        <a:rPr lang="ru-RU" sz="1100" b="1" dirty="0" err="1">
                          <a:effectLst/>
                        </a:rPr>
                        <a:t>референтными</a:t>
                      </a:r>
                      <a:r>
                        <a:rPr lang="ru-RU" sz="1100" b="1" dirty="0">
                          <a:effectLst/>
                        </a:rPr>
                        <a:t> группами эффективности и результативности общественных обсуждений и публичных консультаций по основным направлениям деятельности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31800" y="3921779"/>
            <a:ext cx="8712200" cy="33855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ОБРАЩЕНИЯ ГРАЖДАН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1800" y="426033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05896"/>
              </p:ext>
            </p:extLst>
          </p:nvPr>
        </p:nvGraphicFramePr>
        <p:xfrm>
          <a:off x="431800" y="4651415"/>
          <a:ext cx="8712200" cy="1765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обзоров тематики обращений граждан и юридических лиц, а также обобщенной информации о результатах рассмотрения этих обращений и принятых мерах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Ежеквартально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Формирование и публикация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отчета о принятых организационных и административных мерах, направленных на улучшение качества работы с обращениями и запросами граждан и юридических лиц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457950" y="215874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46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26" y="4513160"/>
            <a:ext cx="3241548" cy="21808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800" y="458499"/>
            <a:ext cx="833611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ОРГАНИЗАЦИЯ РАБОТЫ С ОБЩЕСТВЕННОСТЬЮ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63399"/>
              </p:ext>
            </p:extLst>
          </p:nvPr>
        </p:nvGraphicFramePr>
        <p:xfrm>
          <a:off x="431801" y="1940445"/>
          <a:ext cx="8712200" cy="2458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Обеспечение осуществления рассылки уведомлений о событиях и приглашениях на мероприятия (пресс-релизов и пресс-анонсов)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регулярно в течение 2016 года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на регулярной основе в социальных сетях новостной информации о деятельности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регулярно в течение 2016 года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Ведение раздела официального сайта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, на котором публикуются интервью с руководством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, новости, пресс-релизы о деятельности агентства, видеозаписи официальных мероприятий 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с участием руководителей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регулярно в течение 2016 года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2429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18" y="934087"/>
            <a:ext cx="36000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84" y="934590"/>
            <a:ext cx="360000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7" y="938910"/>
            <a:ext cx="366206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16" y="934337"/>
            <a:ext cx="360000" cy="3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28" y="4791147"/>
            <a:ext cx="2065688" cy="1804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" y="5109523"/>
            <a:ext cx="1951386" cy="148565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457950" y="195932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1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800" y="212278"/>
            <a:ext cx="8422640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ОРГАНИЗАЦИЯ НЕЗАВИСИМОЙ АНТИКОРРУПЦИОННОЙ ЭКСПЕРТИЗЫ </a:t>
            </a:r>
            <a:b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И ОБЩЕСТВЕННОГО МОНИТОРИНГА ПРАВОПРИМЕНЕНИЯ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92908"/>
              </p:ext>
            </p:extLst>
          </p:nvPr>
        </p:nvGraphicFramePr>
        <p:xfrm>
          <a:off x="431800" y="944424"/>
          <a:ext cx="8712200" cy="58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9">
                  <a:extLst>
                    <a:ext uri="{9D8B030D-6E8A-4147-A177-3AD203B41FA5}">
                      <a16:colId xmlns:a16="http://schemas.microsoft.com/office/drawing/2014/main" val="168515677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184144587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745442435"/>
                    </a:ext>
                  </a:extLst>
                </a:gridCol>
              </a:tblGrid>
              <a:tr h="300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 МЕРОПРИЯТИЯ</a:t>
                      </a:r>
                    </a:p>
                  </a:txBody>
                  <a:tcPr marL="108000" marR="7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ОТЧЕТНАЯ 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252000" marT="72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99884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информации о решениях судов о признании недействующими нормативных правовых актов; решений судов и арбитражных судов о признании недействующими ненормативных правовых актов, действий (бездействия) незаконными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регулярно в течение 2016 года 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2551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Плана Федерального агентства по недропользованию по  противодействию коррупции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на 2016 год на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30.01.2016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542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отчета о ходе реализации Плана Федерального агентства по недропользованию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по  противодействию коррупции на 2016 год 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03.12.2016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21051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Представление Отчета о ходе реализации Плана Федерального агентства по недропользованию </a:t>
                      </a:r>
                      <a:br>
                        <a:rPr lang="ru-RU" sz="1100" b="1" dirty="0">
                          <a:effectLst/>
                        </a:rPr>
                      </a:br>
                      <a:r>
                        <a:rPr lang="ru-RU" sz="1100" b="1" dirty="0">
                          <a:effectLst/>
                        </a:rPr>
                        <a:t>по противодействию коррупции на 2016 год на заседании Общественного совета при </a:t>
                      </a:r>
                      <a:r>
                        <a:rPr lang="ru-RU" sz="1100" b="1" dirty="0" err="1">
                          <a:effectLst/>
                        </a:rPr>
                        <a:t>Роснедрах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35706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Представление оперативной и аналитической информации о результатах проведенной антикоррупционной экспертизы проектов НПА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в подразделе «Антикоррупционная экспертиза» с изложением позиции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по </a:t>
                      </a:r>
                      <a:r>
                        <a:rPr lang="ru-RU" sz="1100" b="1" dirty="0" err="1">
                          <a:effectLst/>
                        </a:rPr>
                        <a:t>коррупциогенным</a:t>
                      </a:r>
                      <a:r>
                        <a:rPr lang="ru-RU" sz="1100" b="1" dirty="0">
                          <a:effectLst/>
                        </a:rPr>
                        <a:t> факторам, выявленным в ходе экспертизы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регулярно в течение 2016 года 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1176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Осуществление мероприятий по освоению государственными гражданскими служащими, вновь заключающими служебный контракт, Кодекса этики и служебного поведения федеральных государственных гражданских служащих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endParaRPr lang="ru-RU" sz="1100" b="1" dirty="0">
                        <a:effectLst/>
                      </a:endParaRP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31.12.2016</a:t>
                      </a:r>
                    </a:p>
                  </a:txBody>
                  <a:tcPr marL="144000" marR="252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51423"/>
                  </a:ext>
                </a:extLst>
              </a:tr>
              <a:tr h="40665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108000" marR="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Размещение на официальном сайте </a:t>
                      </a:r>
                      <a:r>
                        <a:rPr lang="ru-RU" sz="1100" b="1" dirty="0" err="1">
                          <a:effectLst/>
                        </a:rPr>
                        <a:t>Роснедр</a:t>
                      </a:r>
                      <a:r>
                        <a:rPr lang="ru-RU" sz="1100" b="1" dirty="0">
                          <a:effectLst/>
                        </a:rPr>
                        <a:t> сведений о доходах, расходах, об имуществе и обязательствах имущественного характера государственных служащих, а также руководителей Федеральных бюджетных учреждений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15.04.2016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(при поступлении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государственную службы – после заключения контракта)</a:t>
                      </a:r>
                    </a:p>
                  </a:txBody>
                  <a:tcPr marL="144000" marR="180000" marT="144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00748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1800" y="797053"/>
            <a:ext cx="8712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212277"/>
            <a:ext cx="2057400" cy="365125"/>
          </a:xfrm>
        </p:spPr>
        <p:txBody>
          <a:bodyPr/>
          <a:lstStyle/>
          <a:p>
            <a:fld id="{BF6B2320-AE15-49D4-9DFC-E23A18C228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53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941</Words>
  <Application>Microsoft Office PowerPoint</Application>
  <PresentationFormat>Экран (4:3)</PresentationFormat>
  <Paragraphs>166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Хомаза Ольга Валентиновна</dc:creator>
  <cp:lastModifiedBy>Смольников Сергей Борисович</cp:lastModifiedBy>
  <cp:revision>48</cp:revision>
  <dcterms:created xsi:type="dcterms:W3CDTF">2016-06-08T12:33:19Z</dcterms:created>
  <dcterms:modified xsi:type="dcterms:W3CDTF">2016-06-20T12:06:39Z</dcterms:modified>
</cp:coreProperties>
</file>